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3914" autoAdjust="0"/>
  </p:normalViewPr>
  <p:slideViewPr>
    <p:cSldViewPr snapToGrid="0">
      <p:cViewPr varScale="1">
        <p:scale>
          <a:sx n="44" d="100"/>
          <a:sy n="44" d="100"/>
        </p:scale>
        <p:origin x="207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7A488D-DA79-455F-8E11-894A5BDE4F80}" type="datetimeFigureOut">
              <a:rPr lang="en-US" smtClean="0"/>
              <a:t>9/20/2015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ADB27F-5C87-4C24-8176-97069E25ECD2}" type="slidenum">
              <a:rPr lang="en-US" smtClean="0"/>
              <a:t>‹#›</a:t>
            </a:fld>
            <a:endParaRPr lang="en-US"/>
          </a:p>
        </p:txBody>
      </p:sp>
    </p:spTree>
    <p:extLst>
      <p:ext uri="{BB962C8B-B14F-4D97-AF65-F5344CB8AC3E}">
        <p14:creationId xmlns:p14="http://schemas.microsoft.com/office/powerpoint/2010/main" val="3568821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(17-24)  Apostles imprisoned.  Freed by an angel, and return immediately to the temple to preach</a:t>
            </a:r>
          </a:p>
          <a:p>
            <a:pPr marL="171450" indent="-171450">
              <a:buFont typeface="Arial" panose="020B0604020202020204" pitchFamily="34" charset="0"/>
              <a:buChar char="•"/>
            </a:pPr>
            <a:r>
              <a:rPr lang="en-US" dirty="0" smtClean="0"/>
              <a:t>(25-28)  Apostles taken again and questioned</a:t>
            </a:r>
          </a:p>
          <a:p>
            <a:pPr marL="171450" indent="-171450">
              <a:buFont typeface="Arial" panose="020B0604020202020204" pitchFamily="34" charset="0"/>
              <a:buChar char="•"/>
            </a:pPr>
            <a:r>
              <a:rPr lang="en-US" dirty="0" smtClean="0"/>
              <a:t>(29-32)</a:t>
            </a:r>
            <a:r>
              <a:rPr lang="en-US" baseline="0" dirty="0" smtClean="0"/>
              <a:t>  Fearless witness of the apostles:  "We ought to obey God rather than men” (29).</a:t>
            </a:r>
          </a:p>
          <a:p>
            <a:pPr marL="171450" indent="-171450">
              <a:buFont typeface="Arial" panose="020B0604020202020204" pitchFamily="34" charset="0"/>
              <a:buChar char="•"/>
            </a:pPr>
            <a:r>
              <a:rPr lang="en-US" baseline="0" dirty="0" smtClean="0"/>
              <a:t>(33)       Anger of the Jews – “When they heard this, they were furious and plotted to kill them.”</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Our Text:</a:t>
            </a:r>
          </a:p>
          <a:p>
            <a:pPr marL="628650" lvl="1" indent="-171450">
              <a:buFont typeface="Arial" panose="020B0604020202020204" pitchFamily="34" charset="0"/>
              <a:buChar char="•"/>
            </a:pPr>
            <a:r>
              <a:rPr lang="en-US" dirty="0" err="1" smtClean="0"/>
              <a:t>Theudas</a:t>
            </a:r>
            <a:r>
              <a:rPr lang="en-US" dirty="0" smtClean="0"/>
              <a:t> (36)  Common name.  Nothing more known of this insurrection.</a:t>
            </a:r>
          </a:p>
          <a:p>
            <a:pPr marL="628650" lvl="1" indent="-171450">
              <a:buFont typeface="Arial" panose="020B0604020202020204" pitchFamily="34" charset="0"/>
              <a:buChar char="•"/>
            </a:pPr>
            <a:r>
              <a:rPr lang="en-US" dirty="0" smtClean="0"/>
              <a:t>Judas of Galilee (37) named by Josephus who stated</a:t>
            </a:r>
            <a:r>
              <a:rPr lang="en-US" baseline="0" dirty="0" smtClean="0"/>
              <a:t> this revolt typical of that which led to the destruction of Jerusalem</a:t>
            </a:r>
          </a:p>
          <a:p>
            <a:pPr marL="628650" lvl="1" indent="-171450">
              <a:buFont typeface="Arial" panose="020B0604020202020204" pitchFamily="34" charset="0"/>
              <a:buChar char="•"/>
            </a:pPr>
            <a:r>
              <a:rPr lang="en-US" baseline="0" dirty="0" smtClean="0"/>
              <a:t>Wisdom of Gamaliel (Paul’s teacher, 22:3, a Pharisee).  Note:  Did not become a Christian, but exhibited here a truth known to the Jews…</a:t>
            </a:r>
            <a:endParaRPr lang="en-US" dirty="0"/>
          </a:p>
        </p:txBody>
      </p:sp>
      <p:sp>
        <p:nvSpPr>
          <p:cNvPr id="4" name="Slide Number Placeholder 3"/>
          <p:cNvSpPr>
            <a:spLocks noGrp="1"/>
          </p:cNvSpPr>
          <p:nvPr>
            <p:ph type="sldNum" sz="quarter" idx="10"/>
          </p:nvPr>
        </p:nvSpPr>
        <p:spPr/>
        <p:txBody>
          <a:bodyPr/>
          <a:lstStyle/>
          <a:p>
            <a:fld id="{F7ADB27F-5C87-4C24-8176-97069E25ECD2}" type="slidenum">
              <a:rPr lang="en-US" smtClean="0"/>
              <a:t>1</a:t>
            </a:fld>
            <a:endParaRPr lang="en-US"/>
          </a:p>
        </p:txBody>
      </p:sp>
    </p:spTree>
    <p:extLst>
      <p:ext uri="{BB962C8B-B14F-4D97-AF65-F5344CB8AC3E}">
        <p14:creationId xmlns:p14="http://schemas.microsoft.com/office/powerpoint/2010/main" val="112087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(Revelation 2:10), </a:t>
            </a:r>
            <a:r>
              <a:rPr lang="en-US" i="1" dirty="0" smtClean="0"/>
              <a:t>“Do not fear any of those things which you are about to suffer. Indeed, the devil is about to throw some of you into prison, that you may be tested, and you will have tribulation ten days. Be faithful until death, and I will give you the crown of life.”</a:t>
            </a:r>
            <a:endParaRPr lang="en-US" i="1" dirty="0"/>
          </a:p>
        </p:txBody>
      </p:sp>
      <p:sp>
        <p:nvSpPr>
          <p:cNvPr id="4" name="Slide Number Placeholder 3"/>
          <p:cNvSpPr>
            <a:spLocks noGrp="1"/>
          </p:cNvSpPr>
          <p:nvPr>
            <p:ph type="sldNum" sz="quarter" idx="10"/>
          </p:nvPr>
        </p:nvSpPr>
        <p:spPr/>
        <p:txBody>
          <a:bodyPr/>
          <a:lstStyle/>
          <a:p>
            <a:fld id="{F7ADB27F-5C87-4C24-8176-97069E25ECD2}" type="slidenum">
              <a:rPr lang="en-US" smtClean="0"/>
              <a:t>3</a:t>
            </a:fld>
            <a:endParaRPr lang="en-US"/>
          </a:p>
        </p:txBody>
      </p:sp>
    </p:spTree>
    <p:extLst>
      <p:ext uri="{BB962C8B-B14F-4D97-AF65-F5344CB8AC3E}">
        <p14:creationId xmlns:p14="http://schemas.microsoft.com/office/powerpoint/2010/main" val="1219742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(Isaiah</a:t>
            </a:r>
            <a:r>
              <a:rPr lang="en-US" b="1" baseline="0" dirty="0" smtClean="0"/>
              <a:t> 55:11</a:t>
            </a:r>
            <a:r>
              <a:rPr lang="en-US" b="1" dirty="0" smtClean="0"/>
              <a:t>), </a:t>
            </a:r>
            <a:r>
              <a:rPr lang="en-US" i="1" dirty="0" smtClean="0"/>
              <a:t>“So shall My word be that goes forth from My </a:t>
            </a:r>
            <a:r>
              <a:rPr lang="en-US" i="1" dirty="0" err="1" smtClean="0"/>
              <a:t>mouth;It</a:t>
            </a:r>
            <a:r>
              <a:rPr lang="en-US" i="1" dirty="0" smtClean="0"/>
              <a:t> shall not return to Me </a:t>
            </a:r>
            <a:r>
              <a:rPr lang="en-US" i="1" dirty="0" err="1" smtClean="0"/>
              <a:t>void,But</a:t>
            </a:r>
            <a:r>
              <a:rPr lang="en-US" i="1" dirty="0" smtClean="0"/>
              <a:t> it shall accomplish what I </a:t>
            </a:r>
            <a:r>
              <a:rPr lang="en-US" i="1" dirty="0" err="1" smtClean="0"/>
              <a:t>please,And</a:t>
            </a:r>
            <a:r>
              <a:rPr lang="en-US" i="1" dirty="0" smtClean="0"/>
              <a:t> it shall prosper in the thing for which I sent it.”</a:t>
            </a:r>
          </a:p>
          <a:p>
            <a:endParaRPr lang="en-US" i="1" dirty="0" smtClean="0"/>
          </a:p>
          <a:p>
            <a:r>
              <a:rPr lang="en-US" b="1" i="0" dirty="0" smtClean="0"/>
              <a:t>Paul’s address</a:t>
            </a:r>
            <a:r>
              <a:rPr lang="en-US" b="1" i="0" baseline="0" dirty="0" smtClean="0"/>
              <a:t> to Festus &amp; Agrippa </a:t>
            </a:r>
            <a:r>
              <a:rPr lang="en-US" b="1" i="0" dirty="0" smtClean="0"/>
              <a:t>(Acts 26:14), </a:t>
            </a:r>
            <a:r>
              <a:rPr lang="en-US" i="1" dirty="0" smtClean="0"/>
              <a:t>“And when we all had fallen to the ground, I heard a voice speaking to me and saying in the Hebrew language, ‘Saul, Saul, why are you persecuting Me? It is hard for you to kick against the goads.’”</a:t>
            </a:r>
            <a:endParaRPr lang="en-US" i="1" dirty="0"/>
          </a:p>
        </p:txBody>
      </p:sp>
      <p:sp>
        <p:nvSpPr>
          <p:cNvPr id="4" name="Slide Number Placeholder 3"/>
          <p:cNvSpPr>
            <a:spLocks noGrp="1"/>
          </p:cNvSpPr>
          <p:nvPr>
            <p:ph type="sldNum" sz="quarter" idx="10"/>
          </p:nvPr>
        </p:nvSpPr>
        <p:spPr/>
        <p:txBody>
          <a:bodyPr/>
          <a:lstStyle/>
          <a:p>
            <a:fld id="{F7ADB27F-5C87-4C24-8176-97069E25ECD2}" type="slidenum">
              <a:rPr lang="en-US" smtClean="0"/>
              <a:t>4</a:t>
            </a:fld>
            <a:endParaRPr lang="en-US"/>
          </a:p>
        </p:txBody>
      </p:sp>
    </p:spTree>
    <p:extLst>
      <p:ext uri="{BB962C8B-B14F-4D97-AF65-F5344CB8AC3E}">
        <p14:creationId xmlns:p14="http://schemas.microsoft.com/office/powerpoint/2010/main" val="1998990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(John</a:t>
            </a:r>
            <a:r>
              <a:rPr lang="en-US" b="1" baseline="0" dirty="0" smtClean="0"/>
              <a:t> 12:48</a:t>
            </a:r>
            <a:r>
              <a:rPr lang="en-US" b="1" dirty="0" smtClean="0"/>
              <a:t>), </a:t>
            </a:r>
            <a:r>
              <a:rPr lang="en-US" i="1" dirty="0" smtClean="0"/>
              <a:t>“He who rejects Me, and does not receive My words, has that which judges him—the word that I have spoken will judge him in the last day.”</a:t>
            </a:r>
          </a:p>
        </p:txBody>
      </p:sp>
      <p:sp>
        <p:nvSpPr>
          <p:cNvPr id="4" name="Slide Number Placeholder 3"/>
          <p:cNvSpPr>
            <a:spLocks noGrp="1"/>
          </p:cNvSpPr>
          <p:nvPr>
            <p:ph type="sldNum" sz="quarter" idx="10"/>
          </p:nvPr>
        </p:nvSpPr>
        <p:spPr/>
        <p:txBody>
          <a:bodyPr/>
          <a:lstStyle/>
          <a:p>
            <a:fld id="{F7ADB27F-5C87-4C24-8176-97069E25ECD2}" type="slidenum">
              <a:rPr lang="en-US" smtClean="0"/>
              <a:t>5</a:t>
            </a:fld>
            <a:endParaRPr lang="en-US"/>
          </a:p>
        </p:txBody>
      </p:sp>
    </p:spTree>
    <p:extLst>
      <p:ext uri="{BB962C8B-B14F-4D97-AF65-F5344CB8AC3E}">
        <p14:creationId xmlns:p14="http://schemas.microsoft.com/office/powerpoint/2010/main" val="3674857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smtClean="0"/>
              <a:t>(Acts 17:24-25), </a:t>
            </a:r>
            <a:r>
              <a:rPr lang="en-US" i="1" dirty="0" smtClean="0"/>
              <a:t>“God, who made the world and everything in it, since He is Lord of heaven and earth, does not dwell in temples made with hands. 25 Nor is He worshiped with men's hands, as though He needed anything, since He gives to all life, breath, and all things.”</a:t>
            </a:r>
            <a:endParaRPr lang="en-US" i="0" dirty="0" smtClean="0"/>
          </a:p>
          <a:p>
            <a:pPr marL="0" indent="0">
              <a:buFont typeface="Arial" panose="020B0604020202020204" pitchFamily="34" charset="0"/>
              <a:buNone/>
            </a:pPr>
            <a:endParaRPr lang="en-US" b="1" i="0" dirty="0" smtClean="0"/>
          </a:p>
          <a:p>
            <a:pPr marL="0" indent="0">
              <a:buFont typeface="Arial" panose="020B0604020202020204" pitchFamily="34" charset="0"/>
              <a:buNone/>
            </a:pPr>
            <a:r>
              <a:rPr lang="en-US" b="1" i="0" dirty="0" smtClean="0"/>
              <a:t>(Acts 17:30-31), </a:t>
            </a:r>
            <a:r>
              <a:rPr lang="en-US" i="1" dirty="0" smtClean="0"/>
              <a:t>“Truly, these times of ignorance God overlooked, but now commands all men everywhere to repent, 31 because He has appointed a day on which He will judge the world in righteousness by the Man whom He has ordained. He has given assurance of this to all by raising Him from the dead."</a:t>
            </a:r>
            <a:endParaRPr lang="en-US" i="1" dirty="0"/>
          </a:p>
        </p:txBody>
      </p:sp>
      <p:sp>
        <p:nvSpPr>
          <p:cNvPr id="4" name="Slide Number Placeholder 3"/>
          <p:cNvSpPr>
            <a:spLocks noGrp="1"/>
          </p:cNvSpPr>
          <p:nvPr>
            <p:ph type="sldNum" sz="quarter" idx="10"/>
          </p:nvPr>
        </p:nvSpPr>
        <p:spPr/>
        <p:txBody>
          <a:bodyPr/>
          <a:lstStyle/>
          <a:p>
            <a:fld id="{F7ADB27F-5C87-4C24-8176-97069E25ECD2}" type="slidenum">
              <a:rPr lang="en-US" smtClean="0"/>
              <a:t>6</a:t>
            </a:fld>
            <a:endParaRPr lang="en-US"/>
          </a:p>
        </p:txBody>
      </p:sp>
    </p:spTree>
    <p:extLst>
      <p:ext uri="{BB962C8B-B14F-4D97-AF65-F5344CB8AC3E}">
        <p14:creationId xmlns:p14="http://schemas.microsoft.com/office/powerpoint/2010/main" val="1255482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3C11EE5-943A-4DCA-B435-9FA3309F81E2}" type="datetimeFigureOut">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9F033-776F-442D-A31C-6748BD3462A5}" type="slidenum">
              <a:rPr lang="en-US" smtClean="0"/>
              <a:t>‹#›</a:t>
            </a:fld>
            <a:endParaRPr lang="en-US"/>
          </a:p>
        </p:txBody>
      </p:sp>
    </p:spTree>
    <p:extLst>
      <p:ext uri="{BB962C8B-B14F-4D97-AF65-F5344CB8AC3E}">
        <p14:creationId xmlns:p14="http://schemas.microsoft.com/office/powerpoint/2010/main" val="328017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C11EE5-943A-4DCA-B435-9FA3309F81E2}" type="datetimeFigureOut">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9F033-776F-442D-A31C-6748BD3462A5}" type="slidenum">
              <a:rPr lang="en-US" smtClean="0"/>
              <a:t>‹#›</a:t>
            </a:fld>
            <a:endParaRPr lang="en-US"/>
          </a:p>
        </p:txBody>
      </p:sp>
    </p:spTree>
    <p:extLst>
      <p:ext uri="{BB962C8B-B14F-4D97-AF65-F5344CB8AC3E}">
        <p14:creationId xmlns:p14="http://schemas.microsoft.com/office/powerpoint/2010/main" val="306989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C11EE5-943A-4DCA-B435-9FA3309F81E2}" type="datetimeFigureOut">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9F033-776F-442D-A31C-6748BD3462A5}" type="slidenum">
              <a:rPr lang="en-US" smtClean="0"/>
              <a:t>‹#›</a:t>
            </a:fld>
            <a:endParaRPr lang="en-US"/>
          </a:p>
        </p:txBody>
      </p:sp>
    </p:spTree>
    <p:extLst>
      <p:ext uri="{BB962C8B-B14F-4D97-AF65-F5344CB8AC3E}">
        <p14:creationId xmlns:p14="http://schemas.microsoft.com/office/powerpoint/2010/main" val="3489992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C11EE5-943A-4DCA-B435-9FA3309F81E2}" type="datetimeFigureOut">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9F033-776F-442D-A31C-6748BD3462A5}" type="slidenum">
              <a:rPr lang="en-US" smtClean="0"/>
              <a:t>‹#›</a:t>
            </a:fld>
            <a:endParaRPr lang="en-US"/>
          </a:p>
        </p:txBody>
      </p:sp>
    </p:spTree>
    <p:extLst>
      <p:ext uri="{BB962C8B-B14F-4D97-AF65-F5344CB8AC3E}">
        <p14:creationId xmlns:p14="http://schemas.microsoft.com/office/powerpoint/2010/main" val="424311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C11EE5-943A-4DCA-B435-9FA3309F81E2}" type="datetimeFigureOut">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9F033-776F-442D-A31C-6748BD3462A5}" type="slidenum">
              <a:rPr lang="en-US" smtClean="0"/>
              <a:t>‹#›</a:t>
            </a:fld>
            <a:endParaRPr lang="en-US"/>
          </a:p>
        </p:txBody>
      </p:sp>
    </p:spTree>
    <p:extLst>
      <p:ext uri="{BB962C8B-B14F-4D97-AF65-F5344CB8AC3E}">
        <p14:creationId xmlns:p14="http://schemas.microsoft.com/office/powerpoint/2010/main" val="3870739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11EE5-943A-4DCA-B435-9FA3309F81E2}" type="datetimeFigureOut">
              <a:rPr lang="en-US" smtClean="0"/>
              <a:t>9/19/2015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9F033-776F-442D-A31C-6748BD3462A5}" type="slidenum">
              <a:rPr lang="en-US" smtClean="0"/>
              <a:t>‹#›</a:t>
            </a:fld>
            <a:endParaRPr lang="en-US"/>
          </a:p>
        </p:txBody>
      </p:sp>
    </p:spTree>
    <p:extLst>
      <p:ext uri="{BB962C8B-B14F-4D97-AF65-F5344CB8AC3E}">
        <p14:creationId xmlns:p14="http://schemas.microsoft.com/office/powerpoint/2010/main" val="146094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C11EE5-943A-4DCA-B435-9FA3309F81E2}" type="datetimeFigureOut">
              <a:rPr lang="en-US" smtClean="0"/>
              <a:t>9/19/2015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F9F033-776F-442D-A31C-6748BD3462A5}" type="slidenum">
              <a:rPr lang="en-US" smtClean="0"/>
              <a:t>‹#›</a:t>
            </a:fld>
            <a:endParaRPr lang="en-US"/>
          </a:p>
        </p:txBody>
      </p:sp>
    </p:spTree>
    <p:extLst>
      <p:ext uri="{BB962C8B-B14F-4D97-AF65-F5344CB8AC3E}">
        <p14:creationId xmlns:p14="http://schemas.microsoft.com/office/powerpoint/2010/main" val="3306337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C11EE5-943A-4DCA-B435-9FA3309F81E2}" type="datetimeFigureOut">
              <a:rPr lang="en-US" smtClean="0"/>
              <a:t>9/19/2015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F9F033-776F-442D-A31C-6748BD3462A5}" type="slidenum">
              <a:rPr lang="en-US" smtClean="0"/>
              <a:t>‹#›</a:t>
            </a:fld>
            <a:endParaRPr lang="en-US"/>
          </a:p>
        </p:txBody>
      </p:sp>
    </p:spTree>
    <p:extLst>
      <p:ext uri="{BB962C8B-B14F-4D97-AF65-F5344CB8AC3E}">
        <p14:creationId xmlns:p14="http://schemas.microsoft.com/office/powerpoint/2010/main" val="4224651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C11EE5-943A-4DCA-B435-9FA3309F81E2}" type="datetimeFigureOut">
              <a:rPr lang="en-US" smtClean="0"/>
              <a:t>9/19/2015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F9F033-776F-442D-A31C-6748BD3462A5}" type="slidenum">
              <a:rPr lang="en-US" smtClean="0"/>
              <a:t>‹#›</a:t>
            </a:fld>
            <a:endParaRPr lang="en-US"/>
          </a:p>
        </p:txBody>
      </p:sp>
    </p:spTree>
    <p:extLst>
      <p:ext uri="{BB962C8B-B14F-4D97-AF65-F5344CB8AC3E}">
        <p14:creationId xmlns:p14="http://schemas.microsoft.com/office/powerpoint/2010/main" val="555777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11EE5-943A-4DCA-B435-9FA3309F81E2}" type="datetimeFigureOut">
              <a:rPr lang="en-US" smtClean="0"/>
              <a:t>9/19/2015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9F033-776F-442D-A31C-6748BD3462A5}" type="slidenum">
              <a:rPr lang="en-US" smtClean="0"/>
              <a:t>‹#›</a:t>
            </a:fld>
            <a:endParaRPr lang="en-US"/>
          </a:p>
        </p:txBody>
      </p:sp>
    </p:spTree>
    <p:extLst>
      <p:ext uri="{BB962C8B-B14F-4D97-AF65-F5344CB8AC3E}">
        <p14:creationId xmlns:p14="http://schemas.microsoft.com/office/powerpoint/2010/main" val="3870470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11EE5-943A-4DCA-B435-9FA3309F81E2}" type="datetimeFigureOut">
              <a:rPr lang="en-US" smtClean="0"/>
              <a:t>9/19/2015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9F033-776F-442D-A31C-6748BD3462A5}" type="slidenum">
              <a:rPr lang="en-US" smtClean="0"/>
              <a:t>‹#›</a:t>
            </a:fld>
            <a:endParaRPr lang="en-US"/>
          </a:p>
        </p:txBody>
      </p:sp>
    </p:spTree>
    <p:extLst>
      <p:ext uri="{BB962C8B-B14F-4D97-AF65-F5344CB8AC3E}">
        <p14:creationId xmlns:p14="http://schemas.microsoft.com/office/powerpoint/2010/main" val="68845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C11EE5-943A-4DCA-B435-9FA3309F81E2}" type="datetimeFigureOut">
              <a:rPr lang="en-US" smtClean="0"/>
              <a:t>9/19/2015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9F033-776F-442D-A31C-6748BD3462A5}" type="slidenum">
              <a:rPr lang="en-US" smtClean="0"/>
              <a:t>‹#›</a:t>
            </a:fld>
            <a:endParaRPr lang="en-US"/>
          </a:p>
        </p:txBody>
      </p:sp>
    </p:spTree>
    <p:extLst>
      <p:ext uri="{BB962C8B-B14F-4D97-AF65-F5344CB8AC3E}">
        <p14:creationId xmlns:p14="http://schemas.microsoft.com/office/powerpoint/2010/main" val="7744486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8317" y="3417693"/>
            <a:ext cx="2770095" cy="3534436"/>
          </a:xfrm>
          <a:prstGeom prst="rect">
            <a:avLst/>
          </a:prstGeom>
        </p:spPr>
      </p:pic>
      <p:sp>
        <p:nvSpPr>
          <p:cNvPr id="2" name="Title 1"/>
          <p:cNvSpPr>
            <a:spLocks noGrp="1"/>
          </p:cNvSpPr>
          <p:nvPr>
            <p:ph type="ctrTitle"/>
          </p:nvPr>
        </p:nvSpPr>
        <p:spPr>
          <a:xfrm>
            <a:off x="389965" y="2218765"/>
            <a:ext cx="8256494" cy="3657600"/>
          </a:xfrm>
        </p:spPr>
        <p:txBody>
          <a:bodyPr>
            <a:normAutofit fontScale="90000"/>
          </a:bodyPr>
          <a:lstStyle/>
          <a:p>
            <a:r>
              <a:rPr lang="en-US" sz="7300" dirty="0" smtClean="0">
                <a:latin typeface="Copperplate Gothic Bold" panose="020E0705020206020404" pitchFamily="34" charset="0"/>
              </a:rPr>
              <a:t>Fighting Against </a:t>
            </a:r>
            <a:r>
              <a:rPr lang="en-US" sz="9600" dirty="0">
                <a:latin typeface="Copperplate Gothic Bold" panose="020E0705020206020404" pitchFamily="34" charset="0"/>
              </a:rPr>
              <a:t/>
            </a:r>
            <a:br>
              <a:rPr lang="en-US" sz="9600" dirty="0">
                <a:latin typeface="Copperplate Gothic Bold" panose="020E0705020206020404" pitchFamily="34" charset="0"/>
              </a:rPr>
            </a:br>
            <a:r>
              <a:rPr lang="en-US" sz="20000" dirty="0" smtClean="0">
                <a:latin typeface="Copperplate Gothic Bold" panose="020E0705020206020404" pitchFamily="34" charset="0"/>
              </a:rPr>
              <a:t>G</a:t>
            </a:r>
            <a:r>
              <a:rPr lang="en-US" sz="10700" dirty="0" smtClean="0">
                <a:latin typeface="Copperplate Gothic Bold" panose="020E0705020206020404" pitchFamily="34" charset="0"/>
              </a:rPr>
              <a:t> </a:t>
            </a:r>
            <a:r>
              <a:rPr lang="en-US" sz="14400" dirty="0" smtClean="0">
                <a:latin typeface="Copperplate Gothic Bold" panose="020E0705020206020404" pitchFamily="34" charset="0"/>
              </a:rPr>
              <a:t>     </a:t>
            </a:r>
            <a:r>
              <a:rPr lang="en-US" sz="20000" dirty="0" smtClean="0">
                <a:latin typeface="Copperplate Gothic Bold" panose="020E0705020206020404" pitchFamily="34" charset="0"/>
              </a:rPr>
              <a:t>D</a:t>
            </a:r>
            <a:endParaRPr lang="en-US" sz="20000" dirty="0">
              <a:latin typeface="Copperplate Gothic Bold" panose="020E0705020206020404" pitchFamily="34" charset="0"/>
            </a:endParaRPr>
          </a:p>
        </p:txBody>
      </p:sp>
      <p:sp>
        <p:nvSpPr>
          <p:cNvPr id="3" name="Subtitle 2"/>
          <p:cNvSpPr>
            <a:spLocks noGrp="1"/>
          </p:cNvSpPr>
          <p:nvPr>
            <p:ph type="subTitle" idx="1"/>
          </p:nvPr>
        </p:nvSpPr>
        <p:spPr>
          <a:xfrm>
            <a:off x="1304365" y="814317"/>
            <a:ext cx="3428999" cy="916174"/>
          </a:xfrm>
        </p:spPr>
        <p:txBody>
          <a:bodyPr>
            <a:normAutofit/>
          </a:bodyPr>
          <a:lstStyle/>
          <a:p>
            <a:pPr algn="l"/>
            <a:r>
              <a:rPr lang="en-US" sz="4800" dirty="0" smtClean="0"/>
              <a:t>Acts 5:34-39</a:t>
            </a:r>
            <a:endParaRPr lang="en-US" sz="4800" dirty="0"/>
          </a:p>
        </p:txBody>
      </p:sp>
    </p:spTree>
    <p:extLst>
      <p:ext uri="{BB962C8B-B14F-4D97-AF65-F5344CB8AC3E}">
        <p14:creationId xmlns:p14="http://schemas.microsoft.com/office/powerpoint/2010/main" val="6107929"/>
      </p:ext>
    </p:extLst>
  </p:cSld>
  <p:clrMapOvr>
    <a:masterClrMapping/>
  </p:clrMapOvr>
  <mc:AlternateContent xmlns:mc="http://schemas.openxmlformats.org/markup-compatibility/2006">
    <mc:Choice xmlns:p14="http://schemas.microsoft.com/office/powerpoint/2010/main" Requires="p14">
      <p:transition spd="slow" p14:dur="1200">
        <p14:prism dir="u"/>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4" y="672880"/>
            <a:ext cx="8403772" cy="701674"/>
          </a:xfrm>
        </p:spPr>
        <p:txBody>
          <a:bodyPr/>
          <a:lstStyle/>
          <a:p>
            <a:r>
              <a:rPr lang="en-US" dirty="0" smtClean="0">
                <a:latin typeface="Copperplate Gothic Bold" panose="020E0705020206020404" pitchFamily="34" charset="0"/>
              </a:rPr>
              <a:t>Fighting Against God</a:t>
            </a:r>
            <a:endParaRPr lang="en-US" dirty="0">
              <a:latin typeface="Copperplate Gothic Bold" panose="020E0705020206020404" pitchFamily="34" charset="0"/>
            </a:endParaRPr>
          </a:p>
        </p:txBody>
      </p:sp>
      <p:sp>
        <p:nvSpPr>
          <p:cNvPr id="3" name="Content Placeholder 2"/>
          <p:cNvSpPr>
            <a:spLocks noGrp="1"/>
          </p:cNvSpPr>
          <p:nvPr>
            <p:ph idx="1"/>
          </p:nvPr>
        </p:nvSpPr>
        <p:spPr>
          <a:xfrm>
            <a:off x="628650" y="1710065"/>
            <a:ext cx="7886700" cy="4734278"/>
          </a:xfrm>
        </p:spPr>
        <p:txBody>
          <a:bodyPr>
            <a:normAutofit/>
          </a:bodyPr>
          <a:lstStyle/>
          <a:p>
            <a:pPr marL="347663" indent="-347663"/>
            <a:r>
              <a:rPr lang="en-US" sz="3600" b="1" dirty="0" smtClean="0"/>
              <a:t>The gospel spread despite           internal problems in the church!</a:t>
            </a:r>
          </a:p>
          <a:p>
            <a:pPr marL="457200" lvl="1" indent="0">
              <a:buNone/>
            </a:pPr>
            <a:r>
              <a:rPr lang="en-US" sz="3200" dirty="0" smtClean="0"/>
              <a:t>(Acts 5:1-16) Ananias and </a:t>
            </a:r>
            <a:r>
              <a:rPr lang="en-US" sz="3200" dirty="0" err="1" smtClean="0"/>
              <a:t>Sapphira</a:t>
            </a:r>
            <a:endParaRPr lang="en-US" sz="3200" dirty="0" smtClean="0"/>
          </a:p>
          <a:p>
            <a:pPr marL="457200" lvl="1" indent="0">
              <a:buNone/>
            </a:pPr>
            <a:r>
              <a:rPr lang="en-US" sz="3200" dirty="0" smtClean="0"/>
              <a:t>(Acts 6:1-7) Dispute – Grecian widows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171597">
            <a:off x="7706747" y="35674"/>
            <a:ext cx="1825670" cy="2329419"/>
          </a:xfrm>
          <a:prstGeom prst="rect">
            <a:avLst/>
          </a:prstGeom>
        </p:spPr>
      </p:pic>
    </p:spTree>
    <p:extLst>
      <p:ext uri="{BB962C8B-B14F-4D97-AF65-F5344CB8AC3E}">
        <p14:creationId xmlns:p14="http://schemas.microsoft.com/office/powerpoint/2010/main" val="2233424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4" y="672880"/>
            <a:ext cx="8403772" cy="701674"/>
          </a:xfrm>
        </p:spPr>
        <p:txBody>
          <a:bodyPr/>
          <a:lstStyle/>
          <a:p>
            <a:r>
              <a:rPr lang="en-US" dirty="0" smtClean="0">
                <a:latin typeface="Copperplate Gothic Bold" panose="020E0705020206020404" pitchFamily="34" charset="0"/>
              </a:rPr>
              <a:t>Fighting Against God</a:t>
            </a:r>
            <a:endParaRPr lang="en-US" dirty="0">
              <a:latin typeface="Copperplate Gothic Bold" panose="020E0705020206020404" pitchFamily="34" charset="0"/>
            </a:endParaRPr>
          </a:p>
        </p:txBody>
      </p:sp>
      <p:sp>
        <p:nvSpPr>
          <p:cNvPr id="3" name="Content Placeholder 2"/>
          <p:cNvSpPr>
            <a:spLocks noGrp="1"/>
          </p:cNvSpPr>
          <p:nvPr>
            <p:ph idx="1"/>
          </p:nvPr>
        </p:nvSpPr>
        <p:spPr>
          <a:xfrm>
            <a:off x="628650" y="1710065"/>
            <a:ext cx="7886700" cy="4734278"/>
          </a:xfrm>
        </p:spPr>
        <p:txBody>
          <a:bodyPr>
            <a:normAutofit/>
          </a:bodyPr>
          <a:lstStyle/>
          <a:p>
            <a:pPr marL="347663" indent="-347663"/>
            <a:r>
              <a:rPr lang="en-US" sz="3600" b="1" dirty="0" smtClean="0"/>
              <a:t>The gospel spread despite           internal problems in the church!</a:t>
            </a:r>
          </a:p>
          <a:p>
            <a:pPr marL="457200" lvl="1" indent="0">
              <a:buNone/>
            </a:pPr>
            <a:r>
              <a:rPr lang="en-US" sz="3200" dirty="0" smtClean="0"/>
              <a:t>(Acts 5:1-16) Ananias and </a:t>
            </a:r>
            <a:r>
              <a:rPr lang="en-US" sz="3200" dirty="0" err="1" smtClean="0"/>
              <a:t>Sapphira</a:t>
            </a:r>
            <a:endParaRPr lang="en-US" sz="3200" dirty="0" smtClean="0"/>
          </a:p>
          <a:p>
            <a:pPr marL="457200" lvl="1" indent="0">
              <a:buNone/>
            </a:pPr>
            <a:r>
              <a:rPr lang="en-US" sz="3200" dirty="0" smtClean="0"/>
              <a:t>(Acts 6:1-7) Dispute – Grecian widows</a:t>
            </a:r>
          </a:p>
          <a:p>
            <a:pPr marL="347663" indent="-347663"/>
            <a:r>
              <a:rPr lang="en-US" sz="3600" b="1" dirty="0" smtClean="0"/>
              <a:t>The gospel spread despite external opposition!</a:t>
            </a:r>
          </a:p>
          <a:p>
            <a:pPr marL="457200" lvl="1" indent="0">
              <a:buNone/>
            </a:pPr>
            <a:r>
              <a:rPr lang="en-US" sz="3200" dirty="0" smtClean="0"/>
              <a:t>(Acts 8:1-8) The persecution led by Saul</a:t>
            </a:r>
          </a:p>
          <a:p>
            <a:pPr marL="457200" lvl="1" indent="0">
              <a:buNone/>
            </a:pPr>
            <a:r>
              <a:rPr lang="en-US" sz="3200" dirty="0" smtClean="0"/>
              <a:t>(Revelation 2:10) We are promised rest!</a:t>
            </a:r>
            <a:endParaRPr lang="en-US" sz="32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9171597">
            <a:off x="7706747" y="35674"/>
            <a:ext cx="1825670" cy="2329419"/>
          </a:xfrm>
          <a:prstGeom prst="rect">
            <a:avLst/>
          </a:prstGeom>
        </p:spPr>
      </p:pic>
    </p:spTree>
    <p:extLst>
      <p:ext uri="{BB962C8B-B14F-4D97-AF65-F5344CB8AC3E}">
        <p14:creationId xmlns:p14="http://schemas.microsoft.com/office/powerpoint/2010/main" val="134697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4" y="672880"/>
            <a:ext cx="8403772" cy="701674"/>
          </a:xfrm>
        </p:spPr>
        <p:txBody>
          <a:bodyPr/>
          <a:lstStyle/>
          <a:p>
            <a:r>
              <a:rPr lang="en-US" dirty="0" smtClean="0">
                <a:latin typeface="Copperplate Gothic Bold" panose="020E0705020206020404" pitchFamily="34" charset="0"/>
              </a:rPr>
              <a:t>Don’t Fight God !</a:t>
            </a:r>
            <a:endParaRPr lang="en-US" dirty="0">
              <a:latin typeface="Copperplate Gothic Bold" panose="020E0705020206020404" pitchFamily="34" charset="0"/>
            </a:endParaRPr>
          </a:p>
        </p:txBody>
      </p:sp>
      <p:sp>
        <p:nvSpPr>
          <p:cNvPr id="3" name="Content Placeholder 2"/>
          <p:cNvSpPr>
            <a:spLocks noGrp="1"/>
          </p:cNvSpPr>
          <p:nvPr>
            <p:ph idx="1"/>
          </p:nvPr>
        </p:nvSpPr>
        <p:spPr>
          <a:xfrm>
            <a:off x="522514" y="1710065"/>
            <a:ext cx="8251372" cy="4734278"/>
          </a:xfrm>
        </p:spPr>
        <p:txBody>
          <a:bodyPr>
            <a:normAutofit/>
          </a:bodyPr>
          <a:lstStyle/>
          <a:p>
            <a:pPr marL="347663" indent="-347663"/>
            <a:r>
              <a:rPr lang="en-US" sz="3600" b="1" dirty="0" smtClean="0"/>
              <a:t>Fighting Him is Futile</a:t>
            </a:r>
          </a:p>
          <a:p>
            <a:pPr marL="457200" lvl="1" indent="0">
              <a:buNone/>
            </a:pPr>
            <a:r>
              <a:rPr lang="en-US" sz="3200" dirty="0" smtClean="0"/>
              <a:t>- You can’t defeat His purposes (Isaiah 55:11)</a:t>
            </a:r>
          </a:p>
          <a:p>
            <a:pPr marL="457200" lvl="1" indent="0">
              <a:buNone/>
            </a:pPr>
            <a:r>
              <a:rPr lang="en-US" sz="3200" i="1" dirty="0" smtClean="0"/>
              <a:t>- Objecting to the gospel will not change it!</a:t>
            </a:r>
          </a:p>
          <a:p>
            <a:pPr marL="457200" lvl="1" indent="0">
              <a:buNone/>
            </a:pPr>
            <a:r>
              <a:rPr lang="en-US" sz="3200" dirty="0" smtClean="0"/>
              <a:t>- It’s absurd to kick against God (Acts 26:14)</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9171597">
            <a:off x="7706747" y="35674"/>
            <a:ext cx="1825670" cy="2329419"/>
          </a:xfrm>
          <a:prstGeom prst="rect">
            <a:avLst/>
          </a:prstGeom>
        </p:spPr>
      </p:pic>
    </p:spTree>
    <p:extLst>
      <p:ext uri="{BB962C8B-B14F-4D97-AF65-F5344CB8AC3E}">
        <p14:creationId xmlns:p14="http://schemas.microsoft.com/office/powerpoint/2010/main" val="2765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4" y="672880"/>
            <a:ext cx="8403772" cy="701674"/>
          </a:xfrm>
        </p:spPr>
        <p:txBody>
          <a:bodyPr/>
          <a:lstStyle/>
          <a:p>
            <a:r>
              <a:rPr lang="en-US" dirty="0" smtClean="0">
                <a:latin typeface="Copperplate Gothic Bold" panose="020E0705020206020404" pitchFamily="34" charset="0"/>
              </a:rPr>
              <a:t>Don’t Fight God !</a:t>
            </a:r>
            <a:endParaRPr lang="en-US" dirty="0">
              <a:latin typeface="Copperplate Gothic Bold" panose="020E0705020206020404" pitchFamily="34" charset="0"/>
            </a:endParaRPr>
          </a:p>
        </p:txBody>
      </p:sp>
      <p:sp>
        <p:nvSpPr>
          <p:cNvPr id="3" name="Content Placeholder 2"/>
          <p:cNvSpPr>
            <a:spLocks noGrp="1"/>
          </p:cNvSpPr>
          <p:nvPr>
            <p:ph idx="1"/>
          </p:nvPr>
        </p:nvSpPr>
        <p:spPr>
          <a:xfrm>
            <a:off x="522514" y="1710065"/>
            <a:ext cx="8251372" cy="4734278"/>
          </a:xfrm>
        </p:spPr>
        <p:txBody>
          <a:bodyPr>
            <a:normAutofit/>
          </a:bodyPr>
          <a:lstStyle/>
          <a:p>
            <a:pPr marL="347663" indent="-347663"/>
            <a:r>
              <a:rPr lang="en-US" sz="3600" b="1" dirty="0" smtClean="0"/>
              <a:t>Fighting Him is Futile</a:t>
            </a:r>
          </a:p>
          <a:p>
            <a:pPr marL="457200" lvl="1" indent="0">
              <a:buNone/>
            </a:pPr>
            <a:r>
              <a:rPr lang="en-US" sz="3200" dirty="0" smtClean="0"/>
              <a:t>- You can’t defeat His purposes (Isaiah 55:11)</a:t>
            </a:r>
          </a:p>
          <a:p>
            <a:pPr marL="457200" lvl="1" indent="0">
              <a:buNone/>
            </a:pPr>
            <a:r>
              <a:rPr lang="en-US" sz="3200" i="1" dirty="0" smtClean="0"/>
              <a:t>- Objecting to the gospel will not change it!</a:t>
            </a:r>
          </a:p>
          <a:p>
            <a:pPr marL="457200" lvl="1" indent="0">
              <a:buNone/>
            </a:pPr>
            <a:r>
              <a:rPr lang="en-US" sz="3200" dirty="0" smtClean="0"/>
              <a:t>- It’s absurd to kick against God (Acts 26:14)</a:t>
            </a:r>
          </a:p>
          <a:p>
            <a:pPr marL="347663" indent="-347663"/>
            <a:r>
              <a:rPr lang="en-US" sz="3600" b="1" dirty="0" smtClean="0"/>
              <a:t>The gospel of Christ is “of God”               Obey it now!</a:t>
            </a:r>
          </a:p>
          <a:p>
            <a:pPr marL="457200" lvl="1" indent="0">
              <a:buNone/>
            </a:pPr>
            <a:r>
              <a:rPr lang="en-US" sz="3200" dirty="0" smtClean="0"/>
              <a:t>- A refusal to obey God will bring judgment    </a:t>
            </a:r>
          </a:p>
          <a:p>
            <a:pPr marL="457200" lvl="1" indent="0">
              <a:buNone/>
            </a:pPr>
            <a:r>
              <a:rPr lang="en-US" sz="3200" dirty="0"/>
              <a:t> </a:t>
            </a:r>
            <a:r>
              <a:rPr lang="en-US" sz="3200" dirty="0" smtClean="0"/>
              <a:t> (John 12:48)</a:t>
            </a:r>
            <a:endParaRPr lang="en-US" sz="32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9171597">
            <a:off x="7706747" y="35674"/>
            <a:ext cx="1825670" cy="2329419"/>
          </a:xfrm>
          <a:prstGeom prst="rect">
            <a:avLst/>
          </a:prstGeom>
        </p:spPr>
      </p:pic>
    </p:spTree>
    <p:extLst>
      <p:ext uri="{BB962C8B-B14F-4D97-AF65-F5344CB8AC3E}">
        <p14:creationId xmlns:p14="http://schemas.microsoft.com/office/powerpoint/2010/main" val="241196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anim calcmode="lin" valueType="num">
                                      <p:cBhvr>
                                        <p:cTn id="1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5342" y="607679"/>
            <a:ext cx="7993316" cy="1025178"/>
          </a:xfrm>
        </p:spPr>
        <p:txBody>
          <a:bodyPr anchor="t">
            <a:normAutofit/>
          </a:bodyPr>
          <a:lstStyle/>
          <a:p>
            <a:pPr algn="l"/>
            <a:r>
              <a:rPr lang="en-US" dirty="0" smtClean="0">
                <a:latin typeface="Copperplate Gothic Bold" panose="020E0705020206020404" pitchFamily="34" charset="0"/>
              </a:rPr>
              <a:t>Conclusion</a:t>
            </a:r>
            <a:endParaRPr lang="en-US" dirty="0">
              <a:latin typeface="Copperplate Gothic Bold" panose="020E0705020206020404" pitchFamily="34" charset="0"/>
            </a:endParaRPr>
          </a:p>
        </p:txBody>
      </p:sp>
      <p:sp>
        <p:nvSpPr>
          <p:cNvPr id="3" name="Subtitle 2"/>
          <p:cNvSpPr>
            <a:spLocks noGrp="1"/>
          </p:cNvSpPr>
          <p:nvPr>
            <p:ph type="subTitle" idx="1"/>
          </p:nvPr>
        </p:nvSpPr>
        <p:spPr>
          <a:xfrm>
            <a:off x="1045029" y="2002970"/>
            <a:ext cx="7053942" cy="4332515"/>
          </a:xfrm>
        </p:spPr>
        <p:txBody>
          <a:bodyPr>
            <a:normAutofit/>
          </a:bodyPr>
          <a:lstStyle/>
          <a:p>
            <a:r>
              <a:rPr lang="en-US" sz="4000" b="1" dirty="0" smtClean="0"/>
              <a:t>God cannot be overthrown!</a:t>
            </a:r>
          </a:p>
          <a:p>
            <a:endParaRPr lang="en-US" sz="800" dirty="0"/>
          </a:p>
          <a:p>
            <a:r>
              <a:rPr lang="en-US" sz="4000" dirty="0" smtClean="0"/>
              <a:t>Do you want to be on the winning side or the losing side of this spiritual battle?</a:t>
            </a:r>
          </a:p>
          <a:p>
            <a:endParaRPr lang="en-US" sz="800" dirty="0"/>
          </a:p>
          <a:p>
            <a:r>
              <a:rPr lang="en-US" sz="4000" dirty="0" smtClean="0"/>
              <a:t>Yield your stubborn will today!</a:t>
            </a:r>
            <a:endParaRPr lang="en-US" sz="4000" dirty="0"/>
          </a:p>
        </p:txBody>
      </p:sp>
    </p:spTree>
    <p:extLst>
      <p:ext uri="{BB962C8B-B14F-4D97-AF65-F5344CB8AC3E}">
        <p14:creationId xmlns:p14="http://schemas.microsoft.com/office/powerpoint/2010/main" val="1585260075"/>
      </p:ext>
    </p:extLst>
  </p:cSld>
  <p:clrMapOvr>
    <a:masterClrMapping/>
  </p:clrMapOvr>
  <mc:AlternateContent xmlns:mc="http://schemas.openxmlformats.org/markup-compatibility/2006">
    <mc:Choice xmlns:p14="http://schemas.microsoft.com/office/powerpoint/2010/main" Requires="p14">
      <p:transition spd="slow" p14:dur="1200">
        <p14:prism dir="u"/>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TotalTime>
  <Words>685</Words>
  <Application>Microsoft Office PowerPoint</Application>
  <PresentationFormat>On-screen Show (4:3)</PresentationFormat>
  <Paragraphs>54</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Copperplate Gothic Bold</vt:lpstr>
      <vt:lpstr>Office Theme</vt:lpstr>
      <vt:lpstr>Fighting Against  G      D</vt:lpstr>
      <vt:lpstr>Fighting Against God</vt:lpstr>
      <vt:lpstr>Fighting Against God</vt:lpstr>
      <vt:lpstr>Don’t Fight God !</vt:lpstr>
      <vt:lpstr>Don’t Fight God !</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Fighting Against  G      D</dc:title>
  <dc:creator>Stan Cox</dc:creator>
  <cp:lastModifiedBy>Stan Cox</cp:lastModifiedBy>
  <cp:revision>8</cp:revision>
  <dcterms:created xsi:type="dcterms:W3CDTF">2015-09-20T04:58:36Z</dcterms:created>
  <dcterms:modified xsi:type="dcterms:W3CDTF">2015-09-20T06:00:28Z</dcterms:modified>
</cp:coreProperties>
</file>